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6" y="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25DE6E-9519-4B4F-A73C-1F9C2BA394B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5F6B023-6219-43D8-B83D-6A9E2D0C84F3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2025/2/25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microsoft.com/office/2007/relationships/hdphoto" Target="../media/hdphoto1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An Overview of the United Kingdom and the United states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sz="4800" dirty="0">
                <a:latin typeface="Times New Roman" panose="02020603050405020304" charset="0"/>
                <a:cs typeface="Times New Roman" panose="02020603050405020304" charset="0"/>
              </a:rPr>
              <a:t>Jenny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290" y="365125"/>
            <a:ext cx="10938510" cy="1325880"/>
          </a:xfrm>
        </p:spPr>
        <p:txBody>
          <a:bodyPr/>
          <a:lstStyle/>
          <a:p>
            <a:r>
              <a:rPr lang="en-US" altLang="zh-CN"/>
              <a:t>Rules of Our Class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290" y="1552575"/>
            <a:ext cx="10938510" cy="462470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Speak English Freely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: Don't be shy or afraid. Everyone is welcome to speak English in class. There will be no negative judgment, only support and encouragement for your efforts to communicate in English.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Immerse in the English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 - speaking Environment: Try to feel the English - speaking atmosphere and be yourself while learning and speaking English. Let English become a natural part of your self - expression in this class.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Stay Actively Involved and Enjoy the Process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: Participate actively in all class activities, whether it's group discussions, role - plays, or answering questions. Have fun while learning English, because a positive attitude is the key to effective language acquisition.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Warm-up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Speaking of the UK and British people, what comes to your mind? </a:t>
            </a:r>
          </a:p>
          <a:p>
            <a:pPr marL="0" indent="0">
              <a:buNone/>
            </a:pP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95" y="2853055"/>
            <a:ext cx="4882515" cy="2773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fontAlgn="auto">
              <a:lnSpc>
                <a:spcPct val="150000"/>
              </a:lnSpc>
            </a:pPr>
            <a:r>
              <a:rPr lang="en-US" altLang="zh-CN" sz="3110">
                <a:latin typeface="Times New Roman" panose="02020603050405020304" charset="0"/>
                <a:cs typeface="Times New Roman" panose="02020603050405020304" charset="0"/>
                <a:sym typeface="+mn-ea"/>
              </a:rPr>
              <a:t>Watch the video below and pick up a few interesting points and share with your partner!</a:t>
            </a:r>
            <a:endParaRPr lang="en-US" altLang="zh-CN" sz="3110"/>
          </a:p>
        </p:txBody>
      </p:sp>
      <p:pic>
        <p:nvPicPr>
          <p:cNvPr id="5" name="British Culture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6505" y="1876425"/>
            <a:ext cx="6811010" cy="4090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4" y="476995"/>
            <a:ext cx="6858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12192000" cy="3573018"/>
            <a:chOff x="0" y="2017154"/>
            <a:chExt cx="12192000" cy="1373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20"/>
            <a:stretch>
              <a:fillRect/>
            </a:stretch>
          </p:blipFill>
          <p:spPr>
            <a:xfrm>
              <a:off x="0" y="2017154"/>
              <a:ext cx="12192000" cy="1373434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26" name="任意多边形: 形状 25"/>
            <p:cNvSpPr/>
            <p:nvPr/>
          </p:nvSpPr>
          <p:spPr>
            <a:xfrm>
              <a:off x="0" y="2017154"/>
              <a:ext cx="12192000" cy="1373434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rgbClr val="0326A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>
            <a:off x="0" y="1533191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-1" y="3775104"/>
            <a:ext cx="12192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Unit 1 The Land of the U.K.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326A0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99456" y="5085184"/>
            <a:ext cx="9793088" cy="0"/>
          </a:xfrm>
          <a:prstGeom prst="line">
            <a:avLst/>
          </a:prstGeom>
          <a:ln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770375" y="660233"/>
            <a:ext cx="6651247" cy="1869044"/>
            <a:chOff x="3607591" y="612498"/>
            <a:chExt cx="5893756" cy="1656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591" y="612498"/>
              <a:ext cx="1656184" cy="165618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5021" y="802286"/>
              <a:ext cx="3922423" cy="89292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395021" y="1695209"/>
              <a:ext cx="4106326" cy="272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Beijing University of Posts and Telecommunications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36981"/>
            <a:ext cx="3776961" cy="520960"/>
          </a:xfrm>
          <a:prstGeom prst="rect">
            <a:avLst/>
          </a:prstGeom>
        </p:spPr>
      </p:pic>
      <p:pic>
        <p:nvPicPr>
          <p:cNvPr id="23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920516" y="99213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58" y="116561"/>
            <a:ext cx="6858000" cy="6858000"/>
          </a:xfrm>
          <a:prstGeom prst="rect">
            <a:avLst/>
          </a:prstGeom>
        </p:spPr>
      </p:pic>
      <p:pic>
        <p:nvPicPr>
          <p:cNvPr id="37" name="图片占位符 3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r="13324"/>
          <a:stretch>
            <a:fillRect/>
          </a:stretch>
        </p:blipFill>
        <p:spPr>
          <a:xfrm>
            <a:off x="0" y="0"/>
            <a:ext cx="5075005" cy="6879100"/>
          </a:xfrm>
        </p:spPr>
      </p:pic>
      <p:grpSp>
        <p:nvGrpSpPr>
          <p:cNvPr id="15" name="组合 14"/>
          <p:cNvGrpSpPr/>
          <p:nvPr/>
        </p:nvGrpSpPr>
        <p:grpSpPr>
          <a:xfrm>
            <a:off x="5795645" y="1029234"/>
            <a:ext cx="5904865" cy="1198880"/>
            <a:chOff x="5792119" y="380617"/>
            <a:chExt cx="5904865" cy="1198880"/>
          </a:xfrm>
        </p:grpSpPr>
        <p:sp>
          <p:nvSpPr>
            <p:cNvPr id="16" name="文本框 15"/>
            <p:cNvSpPr txBox="1"/>
            <p:nvPr/>
          </p:nvSpPr>
          <p:spPr>
            <a:xfrm>
              <a:off x="579211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326A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40834" y="380617"/>
              <a:ext cx="4756150" cy="119888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R="0" lvl="0" indent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The Official Name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，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National Flag, National Anthem of the U.K.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84065" y="-14605"/>
            <a:ext cx="1028065" cy="5800090"/>
            <a:chOff x="4673575" y="0"/>
            <a:chExt cx="711071" cy="4730374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4987598" y="0"/>
              <a:ext cx="22048" cy="2127628"/>
            </a:xfrm>
            <a:prstGeom prst="line">
              <a:avLst/>
            </a:prstGeom>
            <a:ln w="101600">
              <a:solidFill>
                <a:srgbClr val="0326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/>
            <p:cNvSpPr/>
            <p:nvPr/>
          </p:nvSpPr>
          <p:spPr>
            <a:xfrm rot="5400000">
              <a:off x="3727738" y="3073465"/>
              <a:ext cx="2602746" cy="711071"/>
            </a:xfrm>
            <a:prstGeom prst="roundRect">
              <a:avLst>
                <a:gd name="adj" fmla="val 50000"/>
              </a:avLst>
            </a:prstGeom>
            <a:solidFill>
              <a:srgbClr val="0326A0"/>
            </a:solidFill>
            <a:ln>
              <a:solidFill>
                <a:srgbClr val="032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>
            <a:off x="5040469" y="4695871"/>
            <a:ext cx="2" cy="2183229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845050" y="2567940"/>
            <a:ext cx="675005" cy="2435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content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5824220" y="2276846"/>
            <a:ext cx="5660390" cy="1159808"/>
            <a:chOff x="5736239" y="259332"/>
            <a:chExt cx="5660390" cy="1159808"/>
          </a:xfrm>
        </p:grpSpPr>
        <p:sp>
          <p:nvSpPr>
            <p:cNvPr id="47" name="文本框 46"/>
            <p:cNvSpPr txBox="1"/>
            <p:nvPr/>
          </p:nvSpPr>
          <p:spPr>
            <a:xfrm>
              <a:off x="573623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326A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940834" y="259332"/>
              <a:ext cx="4455795" cy="989965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The Location and Size of the U.K.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24220" y="3532713"/>
            <a:ext cx="6233160" cy="1198880"/>
            <a:chOff x="5736239" y="321562"/>
            <a:chExt cx="6233160" cy="1198880"/>
          </a:xfrm>
        </p:grpSpPr>
        <p:sp>
          <p:nvSpPr>
            <p:cNvPr id="58" name="文本框 57"/>
            <p:cNvSpPr txBox="1"/>
            <p:nvPr/>
          </p:nvSpPr>
          <p:spPr>
            <a:xfrm>
              <a:off x="5736239" y="402842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326A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6944009" y="321562"/>
              <a:ext cx="5025390" cy="119888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R="0" lvl="0" indent="0" algn="l" defTabSz="9144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The Terrain, Rivers And  Mountains of the U.K.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824220" y="4976495"/>
            <a:ext cx="5876290" cy="1014730"/>
            <a:chOff x="5520339" y="404747"/>
            <a:chExt cx="5876290" cy="895712"/>
          </a:xfrm>
        </p:grpSpPr>
        <p:sp>
          <p:nvSpPr>
            <p:cNvPr id="64" name="文本框 63"/>
            <p:cNvSpPr txBox="1"/>
            <p:nvPr/>
          </p:nvSpPr>
          <p:spPr>
            <a:xfrm>
              <a:off x="5520339" y="404747"/>
              <a:ext cx="1296145" cy="89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326A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326A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816374" y="465707"/>
              <a:ext cx="4580255" cy="73260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Major Cities and Scenic Spots in the U.K.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380" y="164465"/>
            <a:ext cx="1878965" cy="5124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104" y="6306839"/>
            <a:ext cx="3776961" cy="52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9" y="495410"/>
            <a:ext cx="6858000" cy="6858000"/>
          </a:xfrm>
          <a:prstGeom prst="rect">
            <a:avLst/>
          </a:prstGeom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5" b="15886"/>
          <a:stretch>
            <a:fillRect/>
          </a:stretch>
        </p:blipFill>
        <p:spPr>
          <a:xfrm>
            <a:off x="0" y="0"/>
            <a:ext cx="12191999" cy="4026481"/>
          </a:xfrm>
        </p:spPr>
      </p:pic>
      <p:cxnSp>
        <p:nvCxnSpPr>
          <p:cNvPr id="4" name="直接连接符 3"/>
          <p:cNvCxnSpPr/>
          <p:nvPr/>
        </p:nvCxnSpPr>
        <p:spPr>
          <a:xfrm>
            <a:off x="0" y="4056185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342900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326A0"/>
          </a:solidFill>
          <a:ln>
            <a:solidFill>
              <a:srgbClr val="032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458695"/>
            <a:ext cx="323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4056186"/>
            <a:ext cx="4298873" cy="0"/>
          </a:xfrm>
          <a:prstGeom prst="line">
            <a:avLst/>
          </a:prstGeom>
          <a:ln w="101600">
            <a:solidFill>
              <a:srgbClr val="032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11566" y="5085180"/>
            <a:ext cx="734992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The Official Name</a:t>
            </a: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36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National Flag</a:t>
            </a:r>
            <a:r>
              <a:rPr lang="zh-CN" altLang="en-US" sz="36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3600" b="1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National Anthem of the U.K.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36981"/>
            <a:ext cx="3776961" cy="52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75" y="1124585"/>
            <a:ext cx="6146165" cy="4932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71615" y="1124585"/>
            <a:ext cx="5332730" cy="49041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Britain </a:t>
            </a:r>
          </a:p>
          <a:p>
            <a:pPr marL="457200" indent="-4572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UK (The United Kingdom)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" y="1240155"/>
            <a:ext cx="11666855" cy="499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35" y="1090295"/>
            <a:ext cx="11661140" cy="518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pic>
        <p:nvPicPr>
          <p:cNvPr id="13315" name="Picture 4" descr="https://timgsa.baidu.com/timg?image&amp;quality=80&amp;size=b9999_10000&amp;sec=1568609515918&amp;di=fdadda5d702563d08af5bf16e77acdcc&amp;imgtype=0&amp;src=http%3A%2F%2Fcdn.bangli.uk%2Fwp-content%2Fuploads%2F2016%2F12%2Fp245606_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1125220"/>
            <a:ext cx="5186680" cy="4705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527800" y="1169670"/>
            <a:ext cx="4988560" cy="45993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457200" indent="-457200" algn="l" eaLnBrk="0" fontAlgn="auto" hangingPunct="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Great Britain (Geographical)</a:t>
            </a:r>
          </a:p>
          <a:p>
            <a:pPr algn="l" eaLnBrk="0" fontAlgn="auto" hangingPunct="0">
              <a:lnSpc>
                <a:spcPct val="150000"/>
              </a:lnSpc>
              <a:buSzTx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England, Wales, Scotland</a:t>
            </a:r>
            <a:endParaRPr lang="en-US" altLang="zh-CN" sz="28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marL="457200" indent="-457200" algn="l" eaLnBrk="0" fontAlgn="auto" hangingPunct="0">
              <a:lnSpc>
                <a:spcPct val="150000"/>
              </a:lnSpc>
              <a:buSzTx/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 UK</a:t>
            </a:r>
          </a:p>
          <a:p>
            <a:pPr indent="0" algn="l" eaLnBrk="0" fontAlgn="auto" hangingPunct="0">
              <a:lnSpc>
                <a:spcPct val="150000"/>
              </a:lnSpc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 United Kingdom of Great Britain and Northern Ireland</a:t>
            </a:r>
          </a:p>
          <a:p>
            <a:pPr indent="0" algn="l" eaLnBrk="0" fontAlgn="auto" hangingPunct="0">
              <a:lnSpc>
                <a:spcPct val="150000"/>
              </a:lnSpc>
              <a:buSzTx/>
              <a:buFont typeface="Arial" panose="020B0604020202020204" pitchFamily="34" charset="0"/>
              <a:buNone/>
            </a:pPr>
            <a:endParaRPr lang="en-US" altLang="zh-CN" sz="2800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  <a:p>
            <a:pPr indent="0" algn="l" eaLnBrk="0" hangingPunct="0"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  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Orientation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</a:pPr>
            <a:r>
              <a:rPr lang="zh-CN" altLang="en-US" sz="32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Teaching Objectives  </a:t>
            </a:r>
          </a:p>
          <a:p>
            <a:pPr fontAlgn="auto">
              <a:lnSpc>
                <a:spcPct val="150000"/>
              </a:lnSpc>
            </a:pPr>
            <a:r>
              <a:rPr lang="zh-CN" altLang="en-US" sz="32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Teaching Content</a:t>
            </a: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Teaching Assessment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900" y="1169670"/>
            <a:ext cx="11829415" cy="497713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R="0" lvl="0" indent="457200" algn="just" defTabSz="914400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  <a:defRPr/>
            </a:pP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British Isles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a geographical term that refers to a group of islands located off the northwestern coast of mainland Europe. It includes two main islands—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Great Britain and Ireland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—along with several smaller islands, such as the 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Isle of Man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, the</a:t>
            </a: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Channel Islands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, and many others. </a:t>
            </a:r>
          </a:p>
          <a:p>
            <a:pPr algn="l"/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485" y="4077335"/>
            <a:ext cx="3780155" cy="209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1. The Names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6555" y="1169670"/>
            <a:ext cx="11609070" cy="480822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The Isle of Man 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and</a:t>
            </a: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the Channel Islands are not part of the United Kingdom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, but they are British </a:t>
            </a: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Crown dependencies（皇冠属地）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They have their own governments and legal systems, but they rely on the UK for some areas like </a:t>
            </a: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defense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and </a:t>
            </a: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foreign relations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</a:p>
          <a:p>
            <a:pPr indent="457200" algn="just" fontAlgn="auto">
              <a:lnSpc>
                <a:spcPct val="150000"/>
              </a:lnSpc>
            </a:pPr>
            <a:endParaRPr lang="zh-CN" altLang="en-US"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40" y="4004945"/>
            <a:ext cx="4454525" cy="229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63525" y="405130"/>
            <a:ext cx="11031855" cy="1325880"/>
          </a:xfrm>
        </p:spPr>
        <p:txBody>
          <a:bodyPr>
            <a:normAutofit/>
          </a:bodyPr>
          <a:lstStyle/>
          <a:p>
            <a:pPr marL="0" indent="0" algn="ctr" fontAlgn="auto">
              <a:lnSpc>
                <a:spcPct val="150000"/>
              </a:lnSpc>
            </a:pPr>
            <a:r>
              <a:rPr lang="en-US" altLang="zh-CN" sz="280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Q1:Is it ok to use “Great Britain” to refer to the UK? Why?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750" y="1988820"/>
            <a:ext cx="7747000" cy="3479800"/>
          </a:xfrm>
          <a:prstGeom prst="rect">
            <a:avLst/>
          </a:prstGeom>
        </p:spPr>
      </p:pic>
      <p:sp>
        <p:nvSpPr>
          <p:cNvPr id="143368" name="Rectangle 8"/>
          <p:cNvSpPr/>
          <p:nvPr/>
        </p:nvSpPr>
        <p:spPr>
          <a:xfrm>
            <a:off x="2423795" y="5653405"/>
            <a:ext cx="253428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Sz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Great Britain</a:t>
            </a:r>
          </a:p>
        </p:txBody>
      </p:sp>
      <p:sp>
        <p:nvSpPr>
          <p:cNvPr id="143369" name="Rectangle 9"/>
          <p:cNvSpPr/>
          <p:nvPr/>
        </p:nvSpPr>
        <p:spPr>
          <a:xfrm>
            <a:off x="6095683" y="5653405"/>
            <a:ext cx="386397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Sz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United Kingdom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/>
      <p:bldP spid="143368" grpId="1"/>
      <p:bldP spid="143369" grpId="0"/>
      <p:bldP spid="14336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91135" y="405130"/>
            <a:ext cx="11873230" cy="1325880"/>
          </a:xfrm>
        </p:spPr>
        <p:txBody>
          <a:bodyPr>
            <a:normAutofit fontScale="90000"/>
          </a:bodyPr>
          <a:lstStyle/>
          <a:p>
            <a:pPr marL="0" indent="0" algn="ctr" fontAlgn="auto">
              <a:lnSpc>
                <a:spcPct val="150000"/>
              </a:lnSpc>
            </a:pPr>
            <a:r>
              <a:rPr lang="en-US" altLang="zh-CN" sz="3110" b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+mn-ea"/>
              </a:rPr>
              <a:t>Q2: What’s the difference between “English people” and “British people”? </a:t>
            </a:r>
            <a:endParaRPr lang="zh-CN" altLang="en-US" sz="3110" b="1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750" y="1988820"/>
            <a:ext cx="7747000" cy="3479800"/>
          </a:xfrm>
          <a:prstGeom prst="rect">
            <a:avLst/>
          </a:prstGeom>
        </p:spPr>
      </p:pic>
      <p:sp>
        <p:nvSpPr>
          <p:cNvPr id="143368" name="Rectangle 8"/>
          <p:cNvSpPr/>
          <p:nvPr/>
        </p:nvSpPr>
        <p:spPr>
          <a:xfrm>
            <a:off x="2423795" y="5653405"/>
            <a:ext cx="253428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Sz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Great Britain</a:t>
            </a:r>
          </a:p>
        </p:txBody>
      </p:sp>
      <p:sp>
        <p:nvSpPr>
          <p:cNvPr id="143369" name="Rectangle 9"/>
          <p:cNvSpPr/>
          <p:nvPr/>
        </p:nvSpPr>
        <p:spPr>
          <a:xfrm>
            <a:off x="6095683" y="5653405"/>
            <a:ext cx="386397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buSzTx/>
              <a:buNone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United Kingdom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/>
      <p:bldP spid="143368" grpId="1"/>
      <p:bldP spid="143369" grpId="0"/>
      <p:bldP spid="14336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lip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1855" cy="6852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3450" y="78740"/>
            <a:ext cx="6064885" cy="61258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endParaRPr lang="en-US" altLang="zh-CN" sz="28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Q3:  The British Isles includes two main islands: __________________</a:t>
            </a: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and___________	along with several smaller islands, such as,_________             the ____________, and many others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lip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1855" cy="6852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51220" y="78740"/>
            <a:ext cx="6127115" cy="61258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l"/>
            <a:endParaRPr lang="en-US" altLang="zh-CN" sz="28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2800" b="1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Q3:  The British Isles includes two main islands:__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Great Britain</a:t>
            </a: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___</a:t>
            </a:r>
          </a:p>
          <a:p>
            <a:pPr indent="0" algn="l" fontAlgn="auto">
              <a:lnSpc>
                <a:spcPct val="150000"/>
              </a:lnSpc>
            </a:pP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and__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Ireland</a:t>
            </a: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___along with several smaller islands, such as,_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the Isle of Man</a:t>
            </a: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 and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the Channel Islands</a:t>
            </a: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_, and many others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39696" y="196850"/>
            <a:ext cx="6320790" cy="736600"/>
            <a:chOff x="940245" y="255623"/>
            <a:chExt cx="3456384" cy="803364"/>
          </a:xfrm>
        </p:grpSpPr>
        <p:sp>
          <p:nvSpPr>
            <p:cNvPr id="2" name="矩形: 圆角 1"/>
            <p:cNvSpPr/>
            <p:nvPr/>
          </p:nvSpPr>
          <p:spPr>
            <a:xfrm>
              <a:off x="940245" y="324879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1137127" y="255623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2. The British National Emblem</a:t>
              </a:r>
              <a:b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</a:br>
              <a:endPara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895" y="1279525"/>
            <a:ext cx="6227445" cy="5033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1770" y="138430"/>
            <a:ext cx="6320790" cy="723265"/>
            <a:chOff x="-240704" y="191908"/>
            <a:chExt cx="3456384" cy="78882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32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-177160" y="191908"/>
              <a:ext cx="3206374" cy="725105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imes New Roman" panose="02020603050405020304" charset="0"/>
                  <a:ea typeface="+mj-ea"/>
                  <a:cs typeface="Times New Roman" panose="02020603050405020304" charset="0"/>
                  <a:sym typeface="+mn-ea"/>
                </a:rPr>
                <a:t>2. The British National Emblem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635827" y="641326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JUNE 18</a:t>
            </a: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2000" b="1" i="0" u="none" strike="noStrike" kern="1200" cap="none" spc="0" normalizeH="0" baseline="3000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96" y="260648"/>
            <a:ext cx="1527564" cy="41639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211" y="6292416"/>
            <a:ext cx="3776961" cy="520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34840" y="1169670"/>
            <a:ext cx="7387590" cy="542226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marL="457200" indent="-4572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Shield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</a:p>
          <a:p>
            <a:pPr indent="0" algn="just" fontAlgn="auto">
              <a:lnSpc>
                <a:spcPct val="150000"/>
              </a:lnSpc>
            </a:pP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Each part represents one country of the UK.</a:t>
            </a:r>
            <a:endParaRPr lang="zh-CN" altLang="en-US"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Supporters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A lion and a unicorn </a:t>
            </a:r>
            <a:endParaRPr lang="zh-CN" altLang="en-US"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457200" indent="-4572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Crest</a:t>
            </a: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 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courage and strength.</a:t>
            </a:r>
          </a:p>
          <a:p>
            <a:pPr marL="457200" indent="-45720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Motto</a:t>
            </a: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:</a:t>
            </a:r>
          </a:p>
          <a:p>
            <a:pPr indent="0" algn="just" fontAlgn="auto">
              <a:lnSpc>
                <a:spcPct val="150000"/>
              </a:lnSpc>
            </a:pPr>
            <a:r>
              <a:rPr lang="zh-CN" altLang="en-US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"Dieu et mon droit," which translates to "God and my right," signifying the divine right of the monarch to rule.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" y="1412875"/>
            <a:ext cx="392430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Teaching Objectives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To </a:t>
            </a:r>
            <a:r>
              <a:rPr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gain a comprehensive understanding of the </a:t>
            </a:r>
            <a:r>
              <a:rPr lang="en-US"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geography, </a:t>
            </a:r>
            <a:r>
              <a:rPr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historical events, figures, and socio-political structures that have shaped British and American cultures. </a:t>
            </a:r>
          </a:p>
          <a:p>
            <a:pPr algn="just" fontAlgn="auto">
              <a:lnSpc>
                <a:spcPct val="150000"/>
              </a:lnSpc>
            </a:pPr>
            <a:r>
              <a:rPr lang="en-US"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To </a:t>
            </a:r>
            <a:r>
              <a:rPr sz="2800">
                <a:solidFill>
                  <a:schemeClr val="tx1"/>
                </a:solidFill>
                <a:effectLst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enhance students' ability to engage in informed discussions on cultural diversity, multiculturalism, and the challenges of cross-cultural communication. </a:t>
            </a:r>
          </a:p>
          <a:p>
            <a:pPr algn="just" fontAlgn="auto">
              <a:lnSpc>
                <a:spcPct val="150000"/>
              </a:lnSpc>
            </a:pPr>
            <a:endParaRPr lang="en-US" altLang="zh-CN" sz="2800" noProof="0" dirty="0">
              <a:ln>
                <a:noFill/>
              </a:ln>
              <a:solidFill>
                <a:schemeClr val="tx1"/>
              </a:solidFill>
              <a:effectLst/>
              <a:uLn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Teaching Objectives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auto">
              <a:lnSpc>
                <a:spcPct val="150000"/>
              </a:lnSpc>
            </a:pP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enable students to critically analyze and compare the core cultural values, beliefs, and traditions that define British and American societies. </a:t>
            </a:r>
          </a:p>
          <a:p>
            <a:pPr algn="just" fontAlgn="auto">
              <a:lnSpc>
                <a:spcPct val="150000"/>
              </a:lnSpc>
            </a:pPr>
            <a:r>
              <a:rPr lang="en-US" altLang="zh-CN" sz="2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explore the significant role of literature, the arts, and popular culture in shaping and reflecting cultural identities in both the UK and the US.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Teaching 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1. Geography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and History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The People and Their Culture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The government and Political Parties</a:t>
            </a:r>
          </a:p>
          <a:p>
            <a:pPr marL="0" indent="0">
              <a:buNone/>
            </a:pP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055" y="365125"/>
            <a:ext cx="11167745" cy="1325880"/>
          </a:xfrm>
        </p:spPr>
        <p:txBody>
          <a:bodyPr/>
          <a:lstStyle/>
          <a:p>
            <a:r>
              <a:rPr lang="en-US" altLang="zh-CN"/>
              <a:t>3. Teaching Assessment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805" y="1485265"/>
            <a:ext cx="11817985" cy="4531995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Class presence and participation---10%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 Role-play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Video Making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---10%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After-class Reading---(5 times)---15%（灯塔阅读）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4)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riting assignments---15%（批改网）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Final in-class exercise---50%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055" y="365125"/>
            <a:ext cx="11167745" cy="1325880"/>
          </a:xfrm>
        </p:spPr>
        <p:txBody>
          <a:bodyPr>
            <a:norm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3.1 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Role-play Presentation Guidelines (the 8th Week)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805" y="1485265"/>
            <a:ext cx="11817985" cy="515175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Choose your favorite scene from a movie, TV show, drama, or musical to perform. The scene should be between 5 to 12 minutes long.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Groups of 2-5 people are encouraged. (If you'd prefer to perform alone, please inform me in advance.)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Everyone in the group must participate by speaking lines.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Your performance will be assessed based on pronunciation, intonation, emotional expression, and overall delivery.</a:t>
            </a:r>
          </a:p>
          <a:p>
            <a:pPr fontAlgn="auto">
              <a:lnSpc>
                <a:spcPct val="150000"/>
              </a:lnSpc>
            </a:pP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055" y="365125"/>
            <a:ext cx="11167745" cy="1325880"/>
          </a:xfrm>
        </p:spPr>
        <p:txBody>
          <a:bodyPr>
            <a:normAutofit/>
          </a:bodyPr>
          <a:lstStyle/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3.2 Video Making Guidelines (the 14th Week)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805" y="1485265"/>
            <a:ext cx="11817985" cy="4945380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Content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: Introduce a famous Western philosopher, covering: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Biography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Key ideas, claims, and achievements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Strengths and weaknesses of their philosophy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How their ideas impact your life and attitudes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Format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: Be creative! Ensure the video is clear, engaging, and informative. 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Turn to Next Page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055" y="365125"/>
            <a:ext cx="11167745" cy="1325880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3.2 Video Making Guidelines: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805" y="1485265"/>
            <a:ext cx="11817985" cy="5151755"/>
          </a:xfrm>
        </p:spPr>
        <p:txBody>
          <a:bodyPr>
            <a:no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Collaboration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Work as a team (3-4 members per group). Divide tasks, communicate effectively, and make sure everyone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contributes.Every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member must speak in English during the video to practice speaking skills.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Use clear, correct English and present your ideas confidently.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Length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: Aim for a 5-8 minute video to keep it concise and engaging.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U0MzUzNDhiZGFjZDRkZGE2ZTU4MDQ1ODU2NjM1Z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1032</Words>
  <Application>Microsoft Office PowerPoint</Application>
  <PresentationFormat>宽屏</PresentationFormat>
  <Paragraphs>114</Paragraphs>
  <Slides>27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管峻楷书简体</vt:lpstr>
      <vt:lpstr>思源宋体 CN Heavy</vt:lpstr>
      <vt:lpstr>微软雅黑</vt:lpstr>
      <vt:lpstr>Arial</vt:lpstr>
      <vt:lpstr>Calibri</vt:lpstr>
      <vt:lpstr>Segoe UI</vt:lpstr>
      <vt:lpstr>Segoe UI Black</vt:lpstr>
      <vt:lpstr>Segoe UI Light</vt:lpstr>
      <vt:lpstr>Times New Roman</vt:lpstr>
      <vt:lpstr>Wingdings</vt:lpstr>
      <vt:lpstr>Office 主题​​</vt:lpstr>
      <vt:lpstr>An Overview of the United Kingdom and the United states</vt:lpstr>
      <vt:lpstr>Orientation </vt:lpstr>
      <vt:lpstr>1. Teaching Objectives  </vt:lpstr>
      <vt:lpstr>1. Teaching Objectives  </vt:lpstr>
      <vt:lpstr>2. Teaching Content</vt:lpstr>
      <vt:lpstr>3. Teaching Assessment </vt:lpstr>
      <vt:lpstr>3.1 Role-play Presentation Guidelines (the 8th Week)</vt:lpstr>
      <vt:lpstr>3.2 Video Making Guidelines (the 14th Week) </vt:lpstr>
      <vt:lpstr>3.2 Video Making Guidelines:</vt:lpstr>
      <vt:lpstr>Rules of Our Class</vt:lpstr>
      <vt:lpstr>Warm-up</vt:lpstr>
      <vt:lpstr>Watch the video below and pick up a few interesting points and share with your partner!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Q1:Is it ok to use “Great Britain” to refer to the UK? Why?</vt:lpstr>
      <vt:lpstr>Q2: What’s the difference between “English people” and “British people”?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1030824397@qq.com</cp:lastModifiedBy>
  <cp:revision>156</cp:revision>
  <dcterms:created xsi:type="dcterms:W3CDTF">2019-06-19T02:08:00Z</dcterms:created>
  <dcterms:modified xsi:type="dcterms:W3CDTF">2025-02-25T14:41:12Z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2052-12.1.0.17857</vt:lpwstr>
  </property>
  <property fmtid="{D5CDD505-2E9C-101B-9397-08002B2CF9AE}" pid="3" name="ICV">
    <vt:lpwstr>7C59104605374858B1C1CDA516DAC983_11</vt:lpwstr>
  </property>
</Properties>
</file>